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ooper BT Medium" panose="0208060305030B020404" pitchFamily="18" charset="0"/>
      <p:regular r:id="rId13"/>
    </p:embeddedFont>
    <p:embeddedFont>
      <p:font typeface="Inter" panose="020B0502030000000004" pitchFamily="34" charset="0"/>
      <p:regular r:id="rId14"/>
    </p:embeddedFont>
    <p:embeddedFont>
      <p:font typeface="Inter Bold" panose="020B0802030000000004" pitchFamily="34" charset="0"/>
      <p:regular r:id="rId15"/>
      <p:bold r:id="rId16"/>
    </p:embeddedFont>
    <p:embeddedFont>
      <p:font typeface="Montserrat Bold" pitchFamily="2" charset="77"/>
      <p:regular r:id="rId17"/>
      <p:bold r:id="rId18"/>
    </p:embeddedFont>
    <p:embeddedFont>
      <p:font typeface="Montserrat Medium" panose="020F0502020204030204" pitchFamily="34" charset="0"/>
      <p:regular r:id="rId19"/>
      <p:italic r:id="rId20"/>
    </p:embeddedFont>
    <p:embeddedFont>
      <p:font typeface="Montserrat Semi-Bold" pitchFamily="2" charset="77"/>
      <p:regular r:id="rId21"/>
      <p:bold r:id="rId22"/>
    </p:embeddedFont>
    <p:embeddedFont>
      <p:font typeface="Quiche" pitchFamily="2" charset="77"/>
      <p:regular r:id="rId23"/>
    </p:embeddedFont>
    <p:embeddedFont>
      <p:font typeface="Quiche Bold" pitchFamily="2" charset="77"/>
      <p:regular r:id="rId24"/>
      <p:bold r:id="rId25"/>
    </p:embeddedFont>
    <p:embeddedFont>
      <p:font typeface="Quiche Medium" pitchFamily="2" charset="77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47" autoAdjust="0"/>
    <p:restoredTop sz="94599" autoAdjust="0"/>
  </p:normalViewPr>
  <p:slideViewPr>
    <p:cSldViewPr>
      <p:cViewPr varScale="1">
        <p:scale>
          <a:sx n="98" d="100"/>
          <a:sy n="98" d="100"/>
        </p:scale>
        <p:origin x="224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021" b="-20021"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3" name="TextBox 3"/>
          <p:cNvSpPr txBox="1"/>
          <p:nvPr/>
        </p:nvSpPr>
        <p:spPr>
          <a:xfrm>
            <a:off x="3388553" y="2802845"/>
            <a:ext cx="11510893" cy="4752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04"/>
              </a:lnSpc>
            </a:pPr>
            <a:r>
              <a:rPr lang="en-US" sz="10227" spc="-173">
                <a:solidFill>
                  <a:srgbClr val="FFFFFF"/>
                </a:solidFill>
                <a:latin typeface="Quiche"/>
                <a:ea typeface="Quiche"/>
                <a:cs typeface="Quiche"/>
                <a:sym typeface="Quiche"/>
              </a:rPr>
              <a:t>Análisis Causal de la Mortalidad de Renacuajos de Rana Carrizo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7391810" y="8377749"/>
            <a:ext cx="3504380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sp>
        <p:nvSpPr>
          <p:cNvPr id="5" name="AutoShape 5"/>
          <p:cNvSpPr/>
          <p:nvPr/>
        </p:nvSpPr>
        <p:spPr>
          <a:xfrm flipV="1">
            <a:off x="7391810" y="1694298"/>
            <a:ext cx="3504380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sp>
        <p:nvSpPr>
          <p:cNvPr id="6" name="Freeform 6"/>
          <p:cNvSpPr/>
          <p:nvPr/>
        </p:nvSpPr>
        <p:spPr>
          <a:xfrm rot="-943243">
            <a:off x="368499" y="6298782"/>
            <a:ext cx="4003369" cy="3272754"/>
          </a:xfrm>
          <a:custGeom>
            <a:avLst/>
            <a:gdLst/>
            <a:ahLst/>
            <a:cxnLst/>
            <a:rect l="l" t="t" r="r" b="b"/>
            <a:pathLst>
              <a:path w="4003369" h="3272754">
                <a:moveTo>
                  <a:pt x="0" y="0"/>
                </a:moveTo>
                <a:lnTo>
                  <a:pt x="4003369" y="0"/>
                </a:lnTo>
                <a:lnTo>
                  <a:pt x="4003369" y="3272754"/>
                </a:lnTo>
                <a:lnTo>
                  <a:pt x="0" y="32727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7" name="TextBox 7"/>
          <p:cNvSpPr txBox="1"/>
          <p:nvPr/>
        </p:nvSpPr>
        <p:spPr>
          <a:xfrm>
            <a:off x="4888635" y="682624"/>
            <a:ext cx="8510731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sz="2500" b="1" spc="-5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Blanca Estela García Manjarrez</a:t>
            </a:r>
          </a:p>
          <a:p>
            <a:pPr algn="ctr">
              <a:lnSpc>
                <a:spcPts val="2600"/>
              </a:lnSpc>
            </a:pPr>
            <a:r>
              <a:rPr lang="en-US" sz="2500" b="1" spc="-5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  Yuneri Pérez Arellano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060066" y="9421118"/>
            <a:ext cx="1822595" cy="319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14"/>
              </a:lnSpc>
            </a:pPr>
            <a:r>
              <a:rPr lang="en-US" sz="2321" spc="-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21/05/2025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26C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33207" y="9244012"/>
            <a:ext cx="19754415" cy="1644843"/>
            <a:chOff x="0" y="0"/>
            <a:chExt cx="5202809" cy="433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02809" cy="433210"/>
            </a:xfrm>
            <a:custGeom>
              <a:avLst/>
              <a:gdLst/>
              <a:ahLst/>
              <a:cxnLst/>
              <a:rect l="l" t="t" r="r" b="b"/>
              <a:pathLst>
                <a:path w="5202809" h="433210">
                  <a:moveTo>
                    <a:pt x="0" y="0"/>
                  </a:moveTo>
                  <a:lnTo>
                    <a:pt x="5202809" y="0"/>
                  </a:lnTo>
                  <a:lnTo>
                    <a:pt x="5202809" y="433210"/>
                  </a:lnTo>
                  <a:lnTo>
                    <a:pt x="0" y="433210"/>
                  </a:lnTo>
                  <a:close/>
                </a:path>
              </a:pathLst>
            </a:custGeom>
            <a:solidFill>
              <a:srgbClr val="94AA94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5202809" cy="395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-1387009" y="9244012"/>
            <a:ext cx="2106201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sp>
        <p:nvSpPr>
          <p:cNvPr id="6" name="TextBox 6"/>
          <p:cNvSpPr txBox="1"/>
          <p:nvPr/>
        </p:nvSpPr>
        <p:spPr>
          <a:xfrm>
            <a:off x="634255" y="610291"/>
            <a:ext cx="6590386" cy="941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9"/>
              </a:lnSpc>
            </a:pPr>
            <a:r>
              <a:rPr lang="en-US" sz="6886" b="1" spc="-117">
                <a:solidFill>
                  <a:srgbClr val="FFFFFF"/>
                </a:solidFill>
                <a:latin typeface="Quiche Medium"/>
                <a:ea typeface="Quiche Medium"/>
                <a:cs typeface="Quiche Medium"/>
                <a:sym typeface="Quiche Medium"/>
              </a:rPr>
              <a:t>Conclusiones</a:t>
            </a:r>
            <a:endParaRPr lang="en-US" sz="6886" b="1" spc="-117" dirty="0">
              <a:solidFill>
                <a:srgbClr val="FFFFFF"/>
              </a:solidFill>
              <a:latin typeface="Quiche Medium"/>
              <a:ea typeface="Quiche Medium"/>
              <a:cs typeface="Quiche Medium"/>
              <a:sym typeface="Quiche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61999" y="2668369"/>
            <a:ext cx="9473455" cy="52629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s-MX" dirty="0">
                <a:solidFill>
                  <a:srgbClr val="FFFFFF"/>
                </a:solidFill>
                <a:latin typeface="Montserrat Medium"/>
                <a:cs typeface="Montserrat Medium"/>
              </a:rPr>
              <a:t>El modelo parcialmente agrupado (partial pooling), combina la flexibilidad de asignar parámetros específicos a cada grupo con la estabilidad de una distribución común que los regula, esta estructura:</a:t>
            </a:r>
          </a:p>
          <a:p>
            <a:endParaRPr lang="es-MX" dirty="0">
              <a:solidFill>
                <a:srgbClr val="FFFFFF"/>
              </a:solidFill>
              <a:latin typeface="Montserrat Medium"/>
              <a:cs typeface="Montserrat Mediu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FFFFF"/>
                </a:solidFill>
                <a:latin typeface="Montserrat Medium"/>
                <a:cs typeface="Montserrat Medium"/>
              </a:rPr>
              <a:t>Captura la heterogeneidad real entre tanques.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FFFFF"/>
                </a:solidFill>
                <a:latin typeface="Montserrat Medium"/>
                <a:cs typeface="Montserrat Medium"/>
              </a:rPr>
              <a:t>Reduce la incertidumbre en grupos pequeños mediante shrinkage adaptativo.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FFFFF"/>
                </a:solidFill>
                <a:latin typeface="Montserrat Medium"/>
                <a:cs typeface="Montserrat Medium"/>
              </a:rPr>
              <a:t>Mejora la capacidad predictiva y generalización del modelo.</a:t>
            </a:r>
          </a:p>
          <a:p>
            <a:endParaRPr lang="es-MX" dirty="0">
              <a:solidFill>
                <a:srgbClr val="FFFFFF"/>
              </a:solidFill>
              <a:latin typeface="Montserrat Medium"/>
              <a:cs typeface="Montserrat Medium"/>
            </a:endParaRPr>
          </a:p>
          <a:p>
            <a:r>
              <a:rPr lang="es-MX" dirty="0">
                <a:solidFill>
                  <a:srgbClr val="FFFFFF"/>
                </a:solidFill>
                <a:latin typeface="Montserrat Medium"/>
                <a:cs typeface="Montserrat Medium"/>
              </a:rPr>
              <a:t>A nivel biológico, se encontró que:</a:t>
            </a:r>
          </a:p>
          <a:p>
            <a:r>
              <a:rPr lang="es-MX" dirty="0">
                <a:solidFill>
                  <a:srgbClr val="FFFFFF"/>
                </a:solidFill>
                <a:latin typeface="Montserrat Medium"/>
                <a:cs typeface="Montserrat Medium"/>
              </a:rPr>
              <a:t>La supervivencia promedio fue mayor en renacuajos pequeños, un resultado que, aunque contraintuitivo, coincide con las conclusiones del estudio original.</a:t>
            </a:r>
          </a:p>
          <a:p>
            <a:r>
              <a:rPr lang="es-MX" dirty="0">
                <a:solidFill>
                  <a:srgbClr val="FFFFFF"/>
                </a:solidFill>
                <a:latin typeface="Montserrat Medium"/>
                <a:cs typeface="Montserrat Medium"/>
              </a:rPr>
              <a:t>La densidad inicial afecta negativamente la supervivencia, probablemente por competencia intraespecífica o mayor exposición a depredadores.</a:t>
            </a:r>
          </a:p>
          <a:p>
            <a:r>
              <a:rPr lang="es-MX" dirty="0">
                <a:solidFill>
                  <a:srgbClr val="FFFFFF"/>
                </a:solidFill>
                <a:latin typeface="Montserrat Medium"/>
                <a:cs typeface="Montserrat Medium"/>
              </a:rPr>
              <a:t>La presencia de depredadores incrementa la variabilidad de las tasas de supervivencia, posiblemente por efectos de habituación o respuestas defensivas plásticas.</a:t>
            </a:r>
          </a:p>
          <a:p>
            <a:endParaRPr lang="es-MX" dirty="0">
              <a:solidFill>
                <a:srgbClr val="FFFFFF"/>
              </a:solidFill>
              <a:latin typeface="Montserrat Medium"/>
              <a:cs typeface="Montserrat Medium"/>
            </a:endParaRPr>
          </a:p>
          <a:p>
            <a:r>
              <a:rPr lang="es-MX" dirty="0">
                <a:solidFill>
                  <a:srgbClr val="FFFFFF"/>
                </a:solidFill>
                <a:latin typeface="Montserrat Medium"/>
                <a:cs typeface="Montserrat Medium"/>
              </a:rPr>
              <a:t>Las distribuciones iniciales de supervivencia pueden actuar como regularizadores informativos, permitiendo una inferencia más robusta.</a:t>
            </a:r>
          </a:p>
        </p:txBody>
      </p:sp>
      <p:sp>
        <p:nvSpPr>
          <p:cNvPr id="8" name="Freeform 6">
            <a:extLst>
              <a:ext uri="{FF2B5EF4-FFF2-40B4-BE49-F238E27FC236}">
                <a16:creationId xmlns:a16="http://schemas.microsoft.com/office/drawing/2014/main" id="{78C99979-5B14-C268-D7AD-63E9D416D307}"/>
              </a:ext>
            </a:extLst>
          </p:cNvPr>
          <p:cNvSpPr/>
          <p:nvPr/>
        </p:nvSpPr>
        <p:spPr>
          <a:xfrm rot="-943243">
            <a:off x="12484298" y="3135361"/>
            <a:ext cx="4003369" cy="3272754"/>
          </a:xfrm>
          <a:custGeom>
            <a:avLst/>
            <a:gdLst/>
            <a:ahLst/>
            <a:cxnLst/>
            <a:rect l="l" t="t" r="r" b="b"/>
            <a:pathLst>
              <a:path w="4003369" h="3272754">
                <a:moveTo>
                  <a:pt x="0" y="0"/>
                </a:moveTo>
                <a:lnTo>
                  <a:pt x="4003369" y="0"/>
                </a:lnTo>
                <a:lnTo>
                  <a:pt x="4003369" y="3272754"/>
                </a:lnTo>
                <a:lnTo>
                  <a:pt x="0" y="3272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021" b="-20021"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3" name="TextBox 3"/>
          <p:cNvSpPr txBox="1"/>
          <p:nvPr/>
        </p:nvSpPr>
        <p:spPr>
          <a:xfrm>
            <a:off x="3388553" y="3681542"/>
            <a:ext cx="11510893" cy="3096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23"/>
              </a:lnSpc>
            </a:pPr>
            <a:r>
              <a:rPr lang="en-US" sz="13026" spc="-221">
                <a:solidFill>
                  <a:srgbClr val="FFFFFF"/>
                </a:solidFill>
                <a:latin typeface="Quiche"/>
                <a:ea typeface="Quiche"/>
                <a:cs typeface="Quiche"/>
                <a:sym typeface="Quiche"/>
              </a:rPr>
              <a:t>¡Muchas </a:t>
            </a:r>
            <a:r>
              <a:rPr lang="en-US" sz="13026" b="1" spc="-221">
                <a:solidFill>
                  <a:srgbClr val="FFFFFF"/>
                </a:solidFill>
                <a:latin typeface="Quiche Bold"/>
                <a:ea typeface="Quiche Bold"/>
                <a:cs typeface="Quiche Bold"/>
                <a:sym typeface="Quiche Bold"/>
              </a:rPr>
              <a:t>gracias!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7391810" y="7134095"/>
            <a:ext cx="3504380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sp>
        <p:nvSpPr>
          <p:cNvPr id="5" name="AutoShape 5"/>
          <p:cNvSpPr/>
          <p:nvPr/>
        </p:nvSpPr>
        <p:spPr>
          <a:xfrm flipV="1">
            <a:off x="7391810" y="3152905"/>
            <a:ext cx="3504380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A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33207" y="9244012"/>
            <a:ext cx="19754415" cy="1644843"/>
            <a:chOff x="0" y="0"/>
            <a:chExt cx="5202809" cy="433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02809" cy="433210"/>
            </a:xfrm>
            <a:custGeom>
              <a:avLst/>
              <a:gdLst/>
              <a:ahLst/>
              <a:cxnLst/>
              <a:rect l="l" t="t" r="r" b="b"/>
              <a:pathLst>
                <a:path w="5202809" h="433210">
                  <a:moveTo>
                    <a:pt x="0" y="0"/>
                  </a:moveTo>
                  <a:lnTo>
                    <a:pt x="5202809" y="0"/>
                  </a:lnTo>
                  <a:lnTo>
                    <a:pt x="5202809" y="433210"/>
                  </a:lnTo>
                  <a:lnTo>
                    <a:pt x="0" y="433210"/>
                  </a:lnTo>
                  <a:close/>
                </a:path>
              </a:pathLst>
            </a:custGeom>
            <a:solidFill>
              <a:srgbClr val="68826B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5202809" cy="395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-1387009" y="9244012"/>
            <a:ext cx="2106201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grpSp>
        <p:nvGrpSpPr>
          <p:cNvPr id="6" name="Group 6"/>
          <p:cNvGrpSpPr/>
          <p:nvPr/>
        </p:nvGrpSpPr>
        <p:grpSpPr>
          <a:xfrm>
            <a:off x="10757181" y="436264"/>
            <a:ext cx="4147971" cy="4707236"/>
            <a:chOff x="0" y="0"/>
            <a:chExt cx="716231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16231" cy="812800"/>
            </a:xfrm>
            <a:custGeom>
              <a:avLst/>
              <a:gdLst/>
              <a:ahLst/>
              <a:cxnLst/>
              <a:rect l="l" t="t" r="r" b="b"/>
              <a:pathLst>
                <a:path w="716231" h="812800">
                  <a:moveTo>
                    <a:pt x="0" y="0"/>
                  </a:moveTo>
                  <a:lnTo>
                    <a:pt x="716231" y="0"/>
                  </a:lnTo>
                  <a:lnTo>
                    <a:pt x="716231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17730" r="-17730"/>
              </a:stretch>
            </a:blipFill>
            <a:ln w="2857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s-MX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949625" y="4208164"/>
            <a:ext cx="4147971" cy="4707236"/>
            <a:chOff x="0" y="0"/>
            <a:chExt cx="716231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16231" cy="812800"/>
            </a:xfrm>
            <a:custGeom>
              <a:avLst/>
              <a:gdLst/>
              <a:ahLst/>
              <a:cxnLst/>
              <a:rect l="l" t="t" r="r" b="b"/>
              <a:pathLst>
                <a:path w="716231" h="812800">
                  <a:moveTo>
                    <a:pt x="0" y="0"/>
                  </a:moveTo>
                  <a:lnTo>
                    <a:pt x="716231" y="0"/>
                  </a:lnTo>
                  <a:lnTo>
                    <a:pt x="716231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7312" r="-34762"/>
              </a:stretch>
            </a:blipFill>
            <a:ln w="2857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s-MX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1068678"/>
            <a:ext cx="6590386" cy="941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9"/>
              </a:lnSpc>
            </a:pPr>
            <a:r>
              <a:rPr lang="en-US" sz="6886" b="1" spc="-117">
                <a:solidFill>
                  <a:srgbClr val="FFFFFF"/>
                </a:solidFill>
                <a:latin typeface="Quiche Medium"/>
                <a:ea typeface="Quiche Medium"/>
                <a:cs typeface="Quiche Medium"/>
                <a:sym typeface="Quiche Medium"/>
              </a:rPr>
              <a:t>Contexto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2207671"/>
            <a:ext cx="8934170" cy="6790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73"/>
              </a:lnSpc>
              <a:spcBef>
                <a:spcPct val="0"/>
              </a:spcBef>
            </a:pPr>
            <a:r>
              <a:rPr lang="en-US" sz="2266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</a:t>
            </a:r>
            <a:r>
              <a:rPr lang="en-US" sz="2266" b="1" u="none" strike="noStrik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ontexto y experimento original</a:t>
            </a:r>
          </a:p>
          <a:p>
            <a:pPr marL="0" lvl="0" indent="0" algn="l">
              <a:lnSpc>
                <a:spcPts val="3173"/>
              </a:lnSpc>
              <a:spcBef>
                <a:spcPct val="0"/>
              </a:spcBef>
            </a:pPr>
            <a:r>
              <a:rPr lang="en-US" sz="2266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• Vonesh &amp; Bolker (2005) estudiaron la plasticidad de eclosión en la rana Hyperolius spinigularis, manipulando el tamaño y la densidad larvaria para simular impactos de depredadores.</a:t>
            </a:r>
          </a:p>
          <a:p>
            <a:pPr marL="0" lvl="0" indent="0" algn="l">
              <a:lnSpc>
                <a:spcPts val="3173"/>
              </a:lnSpc>
              <a:spcBef>
                <a:spcPct val="0"/>
              </a:spcBef>
            </a:pPr>
            <a:r>
              <a:rPr lang="en-US" sz="2266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• Se esperaba que las larvas inducidas (más pequeñas y menos desarrolladas) mostraran mayor mortalidad y larvación prolongada frente a depredadores acuáticos.</a:t>
            </a:r>
          </a:p>
          <a:p>
            <a:pPr marL="0" lvl="0" indent="0" algn="l">
              <a:lnSpc>
                <a:spcPts val="3173"/>
              </a:lnSpc>
              <a:spcBef>
                <a:spcPct val="0"/>
              </a:spcBef>
            </a:pPr>
            <a:endParaRPr lang="en-US" sz="2266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3173"/>
              </a:lnSpc>
              <a:spcBef>
                <a:spcPct val="0"/>
              </a:spcBef>
            </a:pPr>
            <a:r>
              <a:rPr lang="en-US" sz="2266" b="1" u="none" strike="noStrik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Hallazgos sorprendentes</a:t>
            </a:r>
          </a:p>
          <a:p>
            <a:pPr marL="0" lvl="0" indent="0" algn="l">
              <a:lnSpc>
                <a:spcPts val="3173"/>
              </a:lnSpc>
              <a:spcBef>
                <a:spcPct val="0"/>
              </a:spcBef>
            </a:pPr>
            <a:r>
              <a:rPr lang="en-US" sz="2266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• Las larvas inducidas no solo sobrevivieron a la metamorfosis, sino que además crecieron más rápido y alcanzaron tamaños mayores.</a:t>
            </a:r>
          </a:p>
          <a:p>
            <a:pPr marL="0" lvl="0" indent="0" algn="l">
              <a:lnSpc>
                <a:spcPts val="3173"/>
              </a:lnSpc>
              <a:spcBef>
                <a:spcPct val="0"/>
              </a:spcBef>
            </a:pPr>
            <a:r>
              <a:rPr lang="en-US" sz="2266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• Estos resultados motivaron el desarrollo de un modelo que combinara crecimiento compensatorio con depredación específica por densidad y tamaño.</a:t>
            </a:r>
          </a:p>
          <a:p>
            <a:pPr marL="0" lvl="0" indent="0" algn="l">
              <a:lnSpc>
                <a:spcPts val="3173"/>
              </a:lnSpc>
              <a:spcBef>
                <a:spcPct val="0"/>
              </a:spcBef>
            </a:pPr>
            <a:endParaRPr lang="en-US" sz="2266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882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010346" y="-3615685"/>
            <a:ext cx="9288769" cy="9288769"/>
          </a:xfrm>
          <a:custGeom>
            <a:avLst/>
            <a:gdLst/>
            <a:ahLst/>
            <a:cxnLst/>
            <a:rect l="l" t="t" r="r" b="b"/>
            <a:pathLst>
              <a:path w="9288769" h="9288769">
                <a:moveTo>
                  <a:pt x="0" y="0"/>
                </a:moveTo>
                <a:lnTo>
                  <a:pt x="9288769" y="0"/>
                </a:lnTo>
                <a:lnTo>
                  <a:pt x="9288769" y="9288770"/>
                </a:lnTo>
                <a:lnTo>
                  <a:pt x="0" y="92887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3" name="TextBox 3"/>
          <p:cNvSpPr txBox="1"/>
          <p:nvPr/>
        </p:nvSpPr>
        <p:spPr>
          <a:xfrm>
            <a:off x="2519199" y="2018756"/>
            <a:ext cx="10351872" cy="5648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76"/>
              </a:lnSpc>
              <a:spcBef>
                <a:spcPct val="0"/>
              </a:spcBef>
            </a:pPr>
            <a:r>
              <a:rPr lang="en-US" sz="2626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 replico el problema</a:t>
            </a:r>
            <a:r>
              <a:rPr lang="en-US" sz="2626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 supervivencia de renacuajos (cap. 13 de Statistical Rethinking, McElreath) usando un modelo bayesiano jerárquico.</a:t>
            </a:r>
          </a:p>
          <a:p>
            <a:pPr marL="0" lvl="0" indent="0" algn="l">
              <a:lnSpc>
                <a:spcPts val="3676"/>
              </a:lnSpc>
              <a:spcBef>
                <a:spcPct val="0"/>
              </a:spcBef>
            </a:pPr>
            <a:endParaRPr lang="en-US" sz="2626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3676"/>
              </a:lnSpc>
              <a:spcBef>
                <a:spcPct val="0"/>
              </a:spcBef>
            </a:pPr>
            <a:endParaRPr lang="en-US" sz="2626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3676"/>
              </a:lnSpc>
              <a:spcBef>
                <a:spcPct val="0"/>
              </a:spcBef>
            </a:pPr>
            <a:endParaRPr lang="en-US" sz="2626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algn="l">
              <a:lnSpc>
                <a:spcPts val="4236"/>
              </a:lnSpc>
              <a:spcBef>
                <a:spcPct val="0"/>
              </a:spcBef>
            </a:pPr>
            <a:r>
              <a:rPr lang="en-US" sz="3026" b="1" u="none" strike="noStrik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Objetivo del proyecto</a:t>
            </a:r>
          </a:p>
          <a:p>
            <a:pPr marL="566977" lvl="1" indent="-283489" algn="l">
              <a:lnSpc>
                <a:spcPts val="3676"/>
              </a:lnSpc>
              <a:spcBef>
                <a:spcPct val="0"/>
              </a:spcBef>
              <a:buFont typeface="Arial"/>
              <a:buChar char="•"/>
            </a:pPr>
            <a:r>
              <a:rPr lang="en-US" sz="2626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Demostrar las ventajas de un enfoque jerárquico para capturar mecanismos biológicos complejos y mejorar la inferencia sobre mortalidad larval y crecimiento compensatorio.</a:t>
            </a:r>
          </a:p>
          <a:p>
            <a:pPr marL="0" lvl="0" indent="0" algn="l">
              <a:lnSpc>
                <a:spcPts val="3676"/>
              </a:lnSpc>
              <a:spcBef>
                <a:spcPct val="0"/>
              </a:spcBef>
            </a:pPr>
            <a:endParaRPr lang="en-US" sz="2626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733207" y="9244012"/>
            <a:ext cx="19754415" cy="1644843"/>
            <a:chOff x="0" y="0"/>
            <a:chExt cx="5202809" cy="43321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202809" cy="433210"/>
            </a:xfrm>
            <a:custGeom>
              <a:avLst/>
              <a:gdLst/>
              <a:ahLst/>
              <a:cxnLst/>
              <a:rect l="l" t="t" r="r" b="b"/>
              <a:pathLst>
                <a:path w="5202809" h="433210">
                  <a:moveTo>
                    <a:pt x="0" y="0"/>
                  </a:moveTo>
                  <a:lnTo>
                    <a:pt x="5202809" y="0"/>
                  </a:lnTo>
                  <a:lnTo>
                    <a:pt x="5202809" y="433210"/>
                  </a:lnTo>
                  <a:lnTo>
                    <a:pt x="0" y="433210"/>
                  </a:lnTo>
                  <a:close/>
                </a:path>
              </a:pathLst>
            </a:custGeom>
            <a:solidFill>
              <a:srgbClr val="94AA94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5202809" cy="395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-1387009" y="9244012"/>
            <a:ext cx="2106201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sp>
        <p:nvSpPr>
          <p:cNvPr id="8" name="Freeform 8"/>
          <p:cNvSpPr/>
          <p:nvPr/>
        </p:nvSpPr>
        <p:spPr>
          <a:xfrm>
            <a:off x="1028700" y="6726088"/>
            <a:ext cx="7121824" cy="7121824"/>
          </a:xfrm>
          <a:custGeom>
            <a:avLst/>
            <a:gdLst/>
            <a:ahLst/>
            <a:cxnLst/>
            <a:rect l="l" t="t" r="r" b="b"/>
            <a:pathLst>
              <a:path w="7121824" h="7121824">
                <a:moveTo>
                  <a:pt x="0" y="0"/>
                </a:moveTo>
                <a:lnTo>
                  <a:pt x="7121824" y="0"/>
                </a:lnTo>
                <a:lnTo>
                  <a:pt x="7121824" y="7121824"/>
                </a:lnTo>
                <a:lnTo>
                  <a:pt x="0" y="71218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9" name="Freeform 9"/>
          <p:cNvSpPr/>
          <p:nvPr/>
        </p:nvSpPr>
        <p:spPr>
          <a:xfrm>
            <a:off x="14008340" y="5865806"/>
            <a:ext cx="4078712" cy="3171198"/>
          </a:xfrm>
          <a:custGeom>
            <a:avLst/>
            <a:gdLst/>
            <a:ahLst/>
            <a:cxnLst/>
            <a:rect l="l" t="t" r="r" b="b"/>
            <a:pathLst>
              <a:path w="4078712" h="3171198">
                <a:moveTo>
                  <a:pt x="0" y="0"/>
                </a:moveTo>
                <a:lnTo>
                  <a:pt x="4078712" y="0"/>
                </a:lnTo>
                <a:lnTo>
                  <a:pt x="4078712" y="3171198"/>
                </a:lnTo>
                <a:lnTo>
                  <a:pt x="0" y="31711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10" name="TextBox 10"/>
          <p:cNvSpPr txBox="1"/>
          <p:nvPr/>
        </p:nvSpPr>
        <p:spPr>
          <a:xfrm>
            <a:off x="6101356" y="833062"/>
            <a:ext cx="6085288" cy="833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97"/>
              </a:lnSpc>
            </a:pPr>
            <a:r>
              <a:rPr lang="en-US" sz="6886" b="1" spc="-117">
                <a:solidFill>
                  <a:srgbClr val="FFFFFF"/>
                </a:solidFill>
                <a:latin typeface="Quiche Medium"/>
                <a:ea typeface="Quiche Medium"/>
                <a:cs typeface="Quiche Medium"/>
                <a:sym typeface="Quiche Medium"/>
              </a:rPr>
              <a:t>Introducción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26C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886757" y="4464181"/>
            <a:ext cx="20061513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grpSp>
        <p:nvGrpSpPr>
          <p:cNvPr id="3" name="Group 3"/>
          <p:cNvGrpSpPr/>
          <p:nvPr/>
        </p:nvGrpSpPr>
        <p:grpSpPr>
          <a:xfrm>
            <a:off x="13852256" y="4213153"/>
            <a:ext cx="502056" cy="5020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865209" y="4213153"/>
            <a:ext cx="502056" cy="50205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876360" y="4213153"/>
            <a:ext cx="502056" cy="502056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887511" y="4213153"/>
            <a:ext cx="502056" cy="50205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733207" y="9244012"/>
            <a:ext cx="19754415" cy="1644843"/>
            <a:chOff x="0" y="0"/>
            <a:chExt cx="5202809" cy="43321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202809" cy="433210"/>
            </a:xfrm>
            <a:custGeom>
              <a:avLst/>
              <a:gdLst/>
              <a:ahLst/>
              <a:cxnLst/>
              <a:rect l="l" t="t" r="r" b="b"/>
              <a:pathLst>
                <a:path w="5202809" h="433210">
                  <a:moveTo>
                    <a:pt x="0" y="0"/>
                  </a:moveTo>
                  <a:lnTo>
                    <a:pt x="5202809" y="0"/>
                  </a:lnTo>
                  <a:lnTo>
                    <a:pt x="5202809" y="433210"/>
                  </a:lnTo>
                  <a:lnTo>
                    <a:pt x="0" y="433210"/>
                  </a:lnTo>
                  <a:close/>
                </a:path>
              </a:pathLst>
            </a:custGeom>
            <a:solidFill>
              <a:srgbClr val="94AA94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38100"/>
              <a:ext cx="5202809" cy="395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-1387009" y="9244012"/>
            <a:ext cx="2106201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sp>
        <p:nvSpPr>
          <p:cNvPr id="19" name="TextBox 19"/>
          <p:cNvSpPr txBox="1"/>
          <p:nvPr/>
        </p:nvSpPr>
        <p:spPr>
          <a:xfrm>
            <a:off x="1887511" y="5005279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>
                <a:solidFill>
                  <a:srgbClr val="FFFFFF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01.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894663" y="5005279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>
                <a:solidFill>
                  <a:srgbClr val="FFFFFF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02.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901814" y="5005279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>
                <a:solidFill>
                  <a:srgbClr val="FFFFFF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03.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852256" y="5005279"/>
            <a:ext cx="2197323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>
                <a:solidFill>
                  <a:srgbClr val="FFFFFF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04.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876360" y="5856180"/>
            <a:ext cx="2548233" cy="3449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</a:t>
            </a:r>
            <a:r>
              <a:rPr lang="en-US" sz="1800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odelar la mortalidad larval y las respuestas compensatorias posteriores explorando distintos niveles de agrupamiento: pooling, no pooling y partial pooling.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9901814" y="5856180"/>
            <a:ext cx="2548233" cy="3135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Expl</a:t>
            </a:r>
            <a:r>
              <a:rPr lang="en-US" sz="1800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orar el trade-off underfitting/overfitting comparando los tres niveles de pooling (total, none, partial) mediante criterios de información y gráficos de predicción.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852256" y="5856180"/>
            <a:ext cx="2548233" cy="1878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</a:t>
            </a:r>
            <a:r>
              <a:rPr lang="en-US" sz="1800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esplegar un análisis causal formal con un DAG que recoja nuestros supuestos de identificación.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887511" y="5856180"/>
            <a:ext cx="2548233" cy="2192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</a:t>
            </a:r>
            <a:r>
              <a:rPr lang="en-US" sz="1800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eproducir y comprender el ejemplo de Statistical Rethinking aplicado a los datos de Reedfrogs.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4649141" y="1602658"/>
            <a:ext cx="8989718" cy="941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99"/>
              </a:lnSpc>
              <a:spcBef>
                <a:spcPct val="0"/>
              </a:spcBef>
            </a:pPr>
            <a:r>
              <a:rPr lang="en-US" sz="6886" b="1" u="none" strike="noStrike" spc="-117">
                <a:solidFill>
                  <a:srgbClr val="FFFFFF"/>
                </a:solidFill>
                <a:latin typeface="Quiche Medium"/>
                <a:ea typeface="Quiche Medium"/>
                <a:cs typeface="Quiche Medium"/>
                <a:sym typeface="Quiche Medium"/>
              </a:rPr>
              <a:t>Objetivos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882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168614" y="1999993"/>
            <a:ext cx="13060350" cy="13060350"/>
          </a:xfrm>
          <a:custGeom>
            <a:avLst/>
            <a:gdLst/>
            <a:ahLst/>
            <a:cxnLst/>
            <a:rect l="l" t="t" r="r" b="b"/>
            <a:pathLst>
              <a:path w="13060350" h="13060350">
                <a:moveTo>
                  <a:pt x="0" y="0"/>
                </a:moveTo>
                <a:lnTo>
                  <a:pt x="13060350" y="0"/>
                </a:lnTo>
                <a:lnTo>
                  <a:pt x="13060350" y="13060350"/>
                </a:lnTo>
                <a:lnTo>
                  <a:pt x="0" y="13060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grpSp>
        <p:nvGrpSpPr>
          <p:cNvPr id="3" name="Group 3"/>
          <p:cNvGrpSpPr/>
          <p:nvPr/>
        </p:nvGrpSpPr>
        <p:grpSpPr>
          <a:xfrm>
            <a:off x="-733207" y="9244012"/>
            <a:ext cx="19754415" cy="1644843"/>
            <a:chOff x="0" y="0"/>
            <a:chExt cx="5202809" cy="433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202809" cy="433210"/>
            </a:xfrm>
            <a:custGeom>
              <a:avLst/>
              <a:gdLst/>
              <a:ahLst/>
              <a:cxnLst/>
              <a:rect l="l" t="t" r="r" b="b"/>
              <a:pathLst>
                <a:path w="5202809" h="433210">
                  <a:moveTo>
                    <a:pt x="0" y="0"/>
                  </a:moveTo>
                  <a:lnTo>
                    <a:pt x="5202809" y="0"/>
                  </a:lnTo>
                  <a:lnTo>
                    <a:pt x="5202809" y="433210"/>
                  </a:lnTo>
                  <a:lnTo>
                    <a:pt x="0" y="433210"/>
                  </a:lnTo>
                  <a:close/>
                </a:path>
              </a:pathLst>
            </a:custGeom>
            <a:solidFill>
              <a:srgbClr val="94AA94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8100"/>
              <a:ext cx="5202809" cy="395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-1387009" y="9244012"/>
            <a:ext cx="2106201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grpSp>
        <p:nvGrpSpPr>
          <p:cNvPr id="7" name="Group 7"/>
          <p:cNvGrpSpPr/>
          <p:nvPr/>
        </p:nvGrpSpPr>
        <p:grpSpPr>
          <a:xfrm>
            <a:off x="352209" y="2322119"/>
            <a:ext cx="4048684" cy="4594563"/>
            <a:chOff x="0" y="0"/>
            <a:chExt cx="716231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16231" cy="812800"/>
            </a:xfrm>
            <a:custGeom>
              <a:avLst/>
              <a:gdLst/>
              <a:ahLst/>
              <a:cxnLst/>
              <a:rect l="l" t="t" r="r" b="b"/>
              <a:pathLst>
                <a:path w="716231" h="812800">
                  <a:moveTo>
                    <a:pt x="66927" y="0"/>
                  </a:moveTo>
                  <a:lnTo>
                    <a:pt x="649304" y="0"/>
                  </a:lnTo>
                  <a:cubicBezTo>
                    <a:pt x="667054" y="0"/>
                    <a:pt x="684078" y="7051"/>
                    <a:pt x="696629" y="19603"/>
                  </a:cubicBezTo>
                  <a:cubicBezTo>
                    <a:pt x="709180" y="32154"/>
                    <a:pt x="716231" y="49177"/>
                    <a:pt x="716231" y="66927"/>
                  </a:cubicBezTo>
                  <a:lnTo>
                    <a:pt x="716231" y="745873"/>
                  </a:lnTo>
                  <a:cubicBezTo>
                    <a:pt x="716231" y="763623"/>
                    <a:pt x="709180" y="780646"/>
                    <a:pt x="696629" y="793197"/>
                  </a:cubicBezTo>
                  <a:cubicBezTo>
                    <a:pt x="684078" y="805749"/>
                    <a:pt x="667054" y="812800"/>
                    <a:pt x="649304" y="812800"/>
                  </a:cubicBezTo>
                  <a:lnTo>
                    <a:pt x="66927" y="812800"/>
                  </a:lnTo>
                  <a:cubicBezTo>
                    <a:pt x="49177" y="812800"/>
                    <a:pt x="32154" y="805749"/>
                    <a:pt x="19603" y="793197"/>
                  </a:cubicBezTo>
                  <a:cubicBezTo>
                    <a:pt x="7051" y="780646"/>
                    <a:pt x="0" y="763623"/>
                    <a:pt x="0" y="745873"/>
                  </a:cubicBezTo>
                  <a:lnTo>
                    <a:pt x="0" y="66927"/>
                  </a:lnTo>
                  <a:cubicBezTo>
                    <a:pt x="0" y="49177"/>
                    <a:pt x="7051" y="32154"/>
                    <a:pt x="19603" y="19603"/>
                  </a:cubicBezTo>
                  <a:cubicBezTo>
                    <a:pt x="32154" y="7051"/>
                    <a:pt x="49177" y="0"/>
                    <a:pt x="66927" y="0"/>
                  </a:cubicBezTo>
                  <a:close/>
                </a:path>
              </a:pathLst>
            </a:custGeom>
            <a:blipFill>
              <a:blip r:embed="rId4"/>
              <a:stretch>
                <a:fillRect l="-15787" r="-15787"/>
              </a:stretch>
            </a:blipFill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</p:grpSp>
      <p:sp>
        <p:nvSpPr>
          <p:cNvPr id="9" name="Freeform 9"/>
          <p:cNvSpPr/>
          <p:nvPr/>
        </p:nvSpPr>
        <p:spPr>
          <a:xfrm>
            <a:off x="12025595" y="1767020"/>
            <a:ext cx="5629136" cy="3483028"/>
          </a:xfrm>
          <a:custGeom>
            <a:avLst/>
            <a:gdLst/>
            <a:ahLst/>
            <a:cxnLst/>
            <a:rect l="l" t="t" r="r" b="b"/>
            <a:pathLst>
              <a:path w="5629136" h="3483028">
                <a:moveTo>
                  <a:pt x="0" y="0"/>
                </a:moveTo>
                <a:lnTo>
                  <a:pt x="5629136" y="0"/>
                </a:lnTo>
                <a:lnTo>
                  <a:pt x="5629136" y="3483028"/>
                </a:lnTo>
                <a:lnTo>
                  <a:pt x="0" y="34830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10" name="Freeform 10"/>
          <p:cNvSpPr/>
          <p:nvPr/>
        </p:nvSpPr>
        <p:spPr>
          <a:xfrm>
            <a:off x="4958558" y="4056878"/>
            <a:ext cx="6714342" cy="4624503"/>
          </a:xfrm>
          <a:custGeom>
            <a:avLst/>
            <a:gdLst/>
            <a:ahLst/>
            <a:cxnLst/>
            <a:rect l="l" t="t" r="r" b="b"/>
            <a:pathLst>
              <a:path w="6714342" h="4624503">
                <a:moveTo>
                  <a:pt x="0" y="0"/>
                </a:moveTo>
                <a:lnTo>
                  <a:pt x="6714342" y="0"/>
                </a:lnTo>
                <a:lnTo>
                  <a:pt x="6714342" y="4624503"/>
                </a:lnTo>
                <a:lnTo>
                  <a:pt x="0" y="46245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11" name="Freeform 11"/>
          <p:cNvSpPr/>
          <p:nvPr/>
        </p:nvSpPr>
        <p:spPr>
          <a:xfrm>
            <a:off x="14189593" y="5659623"/>
            <a:ext cx="2800174" cy="3318725"/>
          </a:xfrm>
          <a:custGeom>
            <a:avLst/>
            <a:gdLst/>
            <a:ahLst/>
            <a:cxnLst/>
            <a:rect l="l" t="t" r="r" b="b"/>
            <a:pathLst>
              <a:path w="2800174" h="3318725">
                <a:moveTo>
                  <a:pt x="0" y="0"/>
                </a:moveTo>
                <a:lnTo>
                  <a:pt x="2800174" y="0"/>
                </a:lnTo>
                <a:lnTo>
                  <a:pt x="2800174" y="3318725"/>
                </a:lnTo>
                <a:lnTo>
                  <a:pt x="0" y="331872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12" name="TextBox 12"/>
          <p:cNvSpPr txBox="1"/>
          <p:nvPr/>
        </p:nvSpPr>
        <p:spPr>
          <a:xfrm>
            <a:off x="11569443" y="520103"/>
            <a:ext cx="6085288" cy="833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197"/>
              </a:lnSpc>
            </a:pPr>
            <a:r>
              <a:rPr lang="en-US" sz="6886" b="1" spc="-117">
                <a:solidFill>
                  <a:srgbClr val="FFFFFF"/>
                </a:solidFill>
                <a:latin typeface="Quiche Medium"/>
                <a:ea typeface="Quiche Medium"/>
                <a:cs typeface="Quiche Medium"/>
                <a:sym typeface="Quiche Medium"/>
              </a:rPr>
              <a:t>Datos y DAG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35206" y="1315880"/>
            <a:ext cx="5405714" cy="2541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48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observaciones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que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representan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tanques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renacuajos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clasificados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pequeños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medianos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y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grandes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dependiendo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 la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densidad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renacuajos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cada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uno.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Además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de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información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sobre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la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supervivencia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(variable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binaria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) y de la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tasa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supervivencia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cada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tanque</a:t>
            </a:r>
            <a:r>
              <a:rPr lang="en-US" b="1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(experiment </a:t>
            </a:r>
            <a:r>
              <a:rPr lang="en-US" b="1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controlado</a:t>
            </a:r>
            <a:r>
              <a:rPr lang="en-US" b="1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)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806124" y="9629775"/>
            <a:ext cx="11290258" cy="303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392"/>
              </a:lnSpc>
            </a:pPr>
            <a:r>
              <a:rPr lang="en-US" sz="2300" spc="-46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T: Tanque; D: Densidad Inicial; G: Tamaño: P: Depredadores; S: Supervivencia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A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33207" y="9244012"/>
            <a:ext cx="19754415" cy="1644843"/>
            <a:chOff x="0" y="0"/>
            <a:chExt cx="5202809" cy="433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02809" cy="433210"/>
            </a:xfrm>
            <a:custGeom>
              <a:avLst/>
              <a:gdLst/>
              <a:ahLst/>
              <a:cxnLst/>
              <a:rect l="l" t="t" r="r" b="b"/>
              <a:pathLst>
                <a:path w="5202809" h="433210">
                  <a:moveTo>
                    <a:pt x="0" y="0"/>
                  </a:moveTo>
                  <a:lnTo>
                    <a:pt x="5202809" y="0"/>
                  </a:lnTo>
                  <a:lnTo>
                    <a:pt x="5202809" y="433210"/>
                  </a:lnTo>
                  <a:lnTo>
                    <a:pt x="0" y="433210"/>
                  </a:lnTo>
                  <a:close/>
                </a:path>
              </a:pathLst>
            </a:custGeom>
            <a:solidFill>
              <a:srgbClr val="68826B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5202809" cy="395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-1387009" y="9244012"/>
            <a:ext cx="2106201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sp>
        <p:nvSpPr>
          <p:cNvPr id="6" name="Freeform 6"/>
          <p:cNvSpPr/>
          <p:nvPr/>
        </p:nvSpPr>
        <p:spPr>
          <a:xfrm>
            <a:off x="2483234" y="4039369"/>
            <a:ext cx="2493680" cy="1415332"/>
          </a:xfrm>
          <a:custGeom>
            <a:avLst/>
            <a:gdLst/>
            <a:ahLst/>
            <a:cxnLst/>
            <a:rect l="l" t="t" r="r" b="b"/>
            <a:pathLst>
              <a:path w="2493680" h="1415332">
                <a:moveTo>
                  <a:pt x="0" y="0"/>
                </a:moveTo>
                <a:lnTo>
                  <a:pt x="2493680" y="0"/>
                </a:lnTo>
                <a:lnTo>
                  <a:pt x="2493680" y="1415332"/>
                </a:lnTo>
                <a:lnTo>
                  <a:pt x="0" y="14153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7" name="Freeform 7"/>
          <p:cNvSpPr/>
          <p:nvPr/>
        </p:nvSpPr>
        <p:spPr>
          <a:xfrm>
            <a:off x="8767911" y="1812199"/>
            <a:ext cx="8491389" cy="5869673"/>
          </a:xfrm>
          <a:custGeom>
            <a:avLst/>
            <a:gdLst/>
            <a:ahLst/>
            <a:cxnLst/>
            <a:rect l="l" t="t" r="r" b="b"/>
            <a:pathLst>
              <a:path w="8491389" h="5869673">
                <a:moveTo>
                  <a:pt x="0" y="0"/>
                </a:moveTo>
                <a:lnTo>
                  <a:pt x="8491389" y="0"/>
                </a:lnTo>
                <a:lnTo>
                  <a:pt x="8491389" y="5869673"/>
                </a:lnTo>
                <a:lnTo>
                  <a:pt x="0" y="58696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8" name="TextBox 8"/>
          <p:cNvSpPr txBox="1"/>
          <p:nvPr/>
        </p:nvSpPr>
        <p:spPr>
          <a:xfrm>
            <a:off x="1028700" y="759005"/>
            <a:ext cx="6590386" cy="1865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9"/>
              </a:lnSpc>
            </a:pPr>
            <a:r>
              <a:rPr lang="en-US" sz="6886" b="1" spc="-117">
                <a:solidFill>
                  <a:srgbClr val="FFFFFF"/>
                </a:solidFill>
                <a:latin typeface="Quiche Medium"/>
                <a:ea typeface="Quiche Medium"/>
                <a:cs typeface="Quiche Medium"/>
                <a:sym typeface="Quiche Medium"/>
              </a:rPr>
              <a:t>Modelo Total Pooling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3602" y="2749871"/>
            <a:ext cx="7095484" cy="565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</a:t>
            </a:r>
            <a:r>
              <a:rPr lang="en-US" sz="1800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 asume que todos los tanques tienen la misma probabilidad de supervivencia. No hay diferencias entre tanques, salvo la variación por la densidad inicial Di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 este modelo totalmente agrupado (total pooling), las predicciones (puntos rojos) se limitan a la media global de supervivencia (línea punteada azul) y no siguen la dispersión real de los tanques (puntos grises), lo que indica un claro subajuste.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A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33207" y="9244012"/>
            <a:ext cx="19754415" cy="1644843"/>
            <a:chOff x="0" y="0"/>
            <a:chExt cx="5202809" cy="433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02809" cy="433210"/>
            </a:xfrm>
            <a:custGeom>
              <a:avLst/>
              <a:gdLst/>
              <a:ahLst/>
              <a:cxnLst/>
              <a:rect l="l" t="t" r="r" b="b"/>
              <a:pathLst>
                <a:path w="5202809" h="433210">
                  <a:moveTo>
                    <a:pt x="0" y="0"/>
                  </a:moveTo>
                  <a:lnTo>
                    <a:pt x="5202809" y="0"/>
                  </a:lnTo>
                  <a:lnTo>
                    <a:pt x="5202809" y="433210"/>
                  </a:lnTo>
                  <a:lnTo>
                    <a:pt x="0" y="433210"/>
                  </a:lnTo>
                  <a:close/>
                </a:path>
              </a:pathLst>
            </a:custGeom>
            <a:solidFill>
              <a:srgbClr val="68826B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5202809" cy="395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-1387009" y="9244012"/>
            <a:ext cx="2106201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sp>
        <p:nvSpPr>
          <p:cNvPr id="6" name="TextBox 6"/>
          <p:cNvSpPr txBox="1"/>
          <p:nvPr/>
        </p:nvSpPr>
        <p:spPr>
          <a:xfrm>
            <a:off x="1028700" y="2878443"/>
            <a:ext cx="7095484" cy="5964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b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</a:t>
            </a:r>
            <a:r>
              <a:rPr lang="en-US" sz="1800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signamos un intercepto αi distinto a cada tanque, pero no compartimos información entre ellos. Esto significa que cada tanque tiene su propio parámetro de línea base, y no hay aprendizaje entre ellos.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u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Captura fielmente cada dato empírico, pero padece de sobreajuste y de alta incertidumbre en tanques con pocas observaciones. Para obtener estimaciones más estables y evitar extremos sin fundamento, es recomendable utilizar un modelo jerárquico (Partial Pooling) que comparta información entre tanques.</a:t>
            </a:r>
          </a:p>
        </p:txBody>
      </p:sp>
      <p:sp>
        <p:nvSpPr>
          <p:cNvPr id="7" name="Freeform 7"/>
          <p:cNvSpPr/>
          <p:nvPr/>
        </p:nvSpPr>
        <p:spPr>
          <a:xfrm>
            <a:off x="2448712" y="4863554"/>
            <a:ext cx="2362899" cy="1363611"/>
          </a:xfrm>
          <a:custGeom>
            <a:avLst/>
            <a:gdLst/>
            <a:ahLst/>
            <a:cxnLst/>
            <a:rect l="l" t="t" r="r" b="b"/>
            <a:pathLst>
              <a:path w="2362899" h="1363611">
                <a:moveTo>
                  <a:pt x="0" y="0"/>
                </a:moveTo>
                <a:lnTo>
                  <a:pt x="2362899" y="0"/>
                </a:lnTo>
                <a:lnTo>
                  <a:pt x="2362899" y="1363611"/>
                </a:lnTo>
                <a:lnTo>
                  <a:pt x="0" y="13636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8" name="Freeform 8"/>
          <p:cNvSpPr/>
          <p:nvPr/>
        </p:nvSpPr>
        <p:spPr>
          <a:xfrm>
            <a:off x="8681618" y="2216366"/>
            <a:ext cx="8577682" cy="5854268"/>
          </a:xfrm>
          <a:custGeom>
            <a:avLst/>
            <a:gdLst/>
            <a:ahLst/>
            <a:cxnLst/>
            <a:rect l="l" t="t" r="r" b="b"/>
            <a:pathLst>
              <a:path w="8577682" h="5854268">
                <a:moveTo>
                  <a:pt x="0" y="0"/>
                </a:moveTo>
                <a:lnTo>
                  <a:pt x="8577682" y="0"/>
                </a:lnTo>
                <a:lnTo>
                  <a:pt x="8577682" y="5854268"/>
                </a:lnTo>
                <a:lnTo>
                  <a:pt x="0" y="58542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9" name="TextBox 9"/>
          <p:cNvSpPr txBox="1"/>
          <p:nvPr/>
        </p:nvSpPr>
        <p:spPr>
          <a:xfrm>
            <a:off x="1028700" y="759005"/>
            <a:ext cx="6590386" cy="1865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9"/>
              </a:lnSpc>
            </a:pPr>
            <a:r>
              <a:rPr lang="en-US" sz="6886" b="1" spc="-117">
                <a:solidFill>
                  <a:srgbClr val="FFFFFF"/>
                </a:solidFill>
                <a:latin typeface="Quiche Medium"/>
                <a:ea typeface="Quiche Medium"/>
                <a:cs typeface="Quiche Medium"/>
                <a:sym typeface="Quiche Medium"/>
              </a:rPr>
              <a:t>Modelo No-Pooling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AA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33207" y="9244012"/>
            <a:ext cx="19754415" cy="1644843"/>
            <a:chOff x="0" y="0"/>
            <a:chExt cx="5202809" cy="433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02809" cy="433210"/>
            </a:xfrm>
            <a:custGeom>
              <a:avLst/>
              <a:gdLst/>
              <a:ahLst/>
              <a:cxnLst/>
              <a:rect l="l" t="t" r="r" b="b"/>
              <a:pathLst>
                <a:path w="5202809" h="433210">
                  <a:moveTo>
                    <a:pt x="0" y="0"/>
                  </a:moveTo>
                  <a:lnTo>
                    <a:pt x="5202809" y="0"/>
                  </a:lnTo>
                  <a:lnTo>
                    <a:pt x="5202809" y="433210"/>
                  </a:lnTo>
                  <a:lnTo>
                    <a:pt x="0" y="433210"/>
                  </a:lnTo>
                  <a:close/>
                </a:path>
              </a:pathLst>
            </a:custGeom>
            <a:solidFill>
              <a:srgbClr val="68826B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5202809" cy="395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-1387009" y="9244012"/>
            <a:ext cx="2106201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sp>
        <p:nvSpPr>
          <p:cNvPr id="6" name="Freeform 6"/>
          <p:cNvSpPr/>
          <p:nvPr/>
        </p:nvSpPr>
        <p:spPr>
          <a:xfrm>
            <a:off x="8934507" y="1936226"/>
            <a:ext cx="8324793" cy="5900197"/>
          </a:xfrm>
          <a:custGeom>
            <a:avLst/>
            <a:gdLst/>
            <a:ahLst/>
            <a:cxnLst/>
            <a:rect l="l" t="t" r="r" b="b"/>
            <a:pathLst>
              <a:path w="8324793" h="5900197">
                <a:moveTo>
                  <a:pt x="0" y="0"/>
                </a:moveTo>
                <a:lnTo>
                  <a:pt x="8324793" y="0"/>
                </a:lnTo>
                <a:lnTo>
                  <a:pt x="8324793" y="5900198"/>
                </a:lnTo>
                <a:lnTo>
                  <a:pt x="0" y="590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7" name="Freeform 7"/>
          <p:cNvSpPr/>
          <p:nvPr/>
        </p:nvSpPr>
        <p:spPr>
          <a:xfrm>
            <a:off x="2925168" y="6027626"/>
            <a:ext cx="2000858" cy="2053790"/>
          </a:xfrm>
          <a:custGeom>
            <a:avLst/>
            <a:gdLst/>
            <a:ahLst/>
            <a:cxnLst/>
            <a:rect l="l" t="t" r="r" b="b"/>
            <a:pathLst>
              <a:path w="2000858" h="2053790">
                <a:moveTo>
                  <a:pt x="0" y="0"/>
                </a:moveTo>
                <a:lnTo>
                  <a:pt x="2000858" y="0"/>
                </a:lnTo>
                <a:lnTo>
                  <a:pt x="2000858" y="2053790"/>
                </a:lnTo>
                <a:lnTo>
                  <a:pt x="0" y="20537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8" name="TextBox 8"/>
          <p:cNvSpPr txBox="1"/>
          <p:nvPr/>
        </p:nvSpPr>
        <p:spPr>
          <a:xfrm>
            <a:off x="928235" y="2577671"/>
            <a:ext cx="7095484" cy="3449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b="1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 </a:t>
            </a:r>
            <a:r>
              <a:rPr lang="en-US" sz="1800" b="1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signa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un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intercepto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distinto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cada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tanque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pero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también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estimamos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la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variabilidad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entre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ellos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Esto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permite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captar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la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heterogeneidad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entre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tanques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y, al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mismo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tiempo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compartir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información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entre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ellos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Para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se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agregan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dos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parámetros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μ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y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σ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cuáles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llamaremos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hiperparámetros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desde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este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punto.El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punto es que,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modelo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anterior,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todas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las α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distribuían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Normal con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media y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desviación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estándar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establecida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o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fija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Con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modificación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α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comparten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misma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distribución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lo que le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permite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transmitir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información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entre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tanques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al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modelo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759005"/>
            <a:ext cx="6590386" cy="1865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9"/>
              </a:lnSpc>
            </a:pPr>
            <a:r>
              <a:rPr lang="en-US" sz="6886" b="1" spc="-117">
                <a:solidFill>
                  <a:srgbClr val="FFFFFF"/>
                </a:solidFill>
                <a:latin typeface="Quiche Medium"/>
                <a:ea typeface="Quiche Medium"/>
                <a:cs typeface="Quiche Medium"/>
                <a:sym typeface="Quiche Medium"/>
              </a:rPr>
              <a:t>Modelo Partial Pooling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28235" y="8215889"/>
            <a:ext cx="16331065" cy="935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b="1" u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Esta estructura jerárquica permite al modelo “aprender entre tanques”: los tanques con poca información se benefician del conocimiento global, mientras que los tanques con muchos datos retienen sus características particulares. Esto se conoce como regularización adaptativa o “shrinkage”.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882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33207" y="9244012"/>
            <a:ext cx="19754415" cy="1644843"/>
            <a:chOff x="0" y="0"/>
            <a:chExt cx="5202809" cy="433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02809" cy="433210"/>
            </a:xfrm>
            <a:custGeom>
              <a:avLst/>
              <a:gdLst/>
              <a:ahLst/>
              <a:cxnLst/>
              <a:rect l="l" t="t" r="r" b="b"/>
              <a:pathLst>
                <a:path w="5202809" h="433210">
                  <a:moveTo>
                    <a:pt x="0" y="0"/>
                  </a:moveTo>
                  <a:lnTo>
                    <a:pt x="5202809" y="0"/>
                  </a:lnTo>
                  <a:lnTo>
                    <a:pt x="5202809" y="433210"/>
                  </a:lnTo>
                  <a:lnTo>
                    <a:pt x="0" y="433210"/>
                  </a:lnTo>
                  <a:close/>
                </a:path>
              </a:pathLst>
            </a:custGeom>
            <a:solidFill>
              <a:srgbClr val="94AA94"/>
            </a:solidFill>
          </p:spPr>
          <p:txBody>
            <a:bodyPr/>
            <a:lstStyle/>
            <a:p>
              <a:endParaRPr lang="es-MX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5202809" cy="395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-1387009" y="9244012"/>
            <a:ext cx="2106201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MX"/>
          </a:p>
        </p:txBody>
      </p:sp>
      <p:grpSp>
        <p:nvGrpSpPr>
          <p:cNvPr id="6" name="Group 6"/>
          <p:cNvGrpSpPr/>
          <p:nvPr/>
        </p:nvGrpSpPr>
        <p:grpSpPr>
          <a:xfrm>
            <a:off x="9257862" y="6359218"/>
            <a:ext cx="8663414" cy="2620429"/>
            <a:chOff x="0" y="0"/>
            <a:chExt cx="2860812" cy="86531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860812" cy="865312"/>
            </a:xfrm>
            <a:custGeom>
              <a:avLst/>
              <a:gdLst/>
              <a:ahLst/>
              <a:cxnLst/>
              <a:rect l="l" t="t" r="r" b="b"/>
              <a:pathLst>
                <a:path w="2860812" h="865312">
                  <a:moveTo>
                    <a:pt x="21447" y="0"/>
                  </a:moveTo>
                  <a:lnTo>
                    <a:pt x="2839364" y="0"/>
                  </a:lnTo>
                  <a:cubicBezTo>
                    <a:pt x="2845053" y="0"/>
                    <a:pt x="2850508" y="2260"/>
                    <a:pt x="2854530" y="6282"/>
                  </a:cubicBezTo>
                  <a:cubicBezTo>
                    <a:pt x="2858552" y="10304"/>
                    <a:pt x="2860812" y="15759"/>
                    <a:pt x="2860812" y="21447"/>
                  </a:cubicBezTo>
                  <a:lnTo>
                    <a:pt x="2860812" y="843864"/>
                  </a:lnTo>
                  <a:cubicBezTo>
                    <a:pt x="2860812" y="849553"/>
                    <a:pt x="2858552" y="855008"/>
                    <a:pt x="2854530" y="859030"/>
                  </a:cubicBezTo>
                  <a:cubicBezTo>
                    <a:pt x="2850508" y="863052"/>
                    <a:pt x="2845053" y="865312"/>
                    <a:pt x="2839364" y="865312"/>
                  </a:cubicBezTo>
                  <a:lnTo>
                    <a:pt x="21447" y="865312"/>
                  </a:lnTo>
                  <a:cubicBezTo>
                    <a:pt x="15759" y="865312"/>
                    <a:pt x="10304" y="863052"/>
                    <a:pt x="6282" y="859030"/>
                  </a:cubicBezTo>
                  <a:cubicBezTo>
                    <a:pt x="2260" y="855008"/>
                    <a:pt x="0" y="849553"/>
                    <a:pt x="0" y="843864"/>
                  </a:cubicBezTo>
                  <a:lnTo>
                    <a:pt x="0" y="21447"/>
                  </a:lnTo>
                  <a:cubicBezTo>
                    <a:pt x="0" y="15759"/>
                    <a:pt x="2260" y="10304"/>
                    <a:pt x="6282" y="6282"/>
                  </a:cubicBezTo>
                  <a:cubicBezTo>
                    <a:pt x="10304" y="2260"/>
                    <a:pt x="15759" y="0"/>
                    <a:pt x="21447" y="0"/>
                  </a:cubicBezTo>
                  <a:close/>
                </a:path>
              </a:pathLst>
            </a:custGeom>
            <a:solidFill>
              <a:srgbClr val="94AA94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2860812" cy="8748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501134" y="5780051"/>
            <a:ext cx="3727356" cy="2778397"/>
          </a:xfrm>
          <a:custGeom>
            <a:avLst/>
            <a:gdLst/>
            <a:ahLst/>
            <a:cxnLst/>
            <a:rect l="l" t="t" r="r" b="b"/>
            <a:pathLst>
              <a:path w="3727356" h="2778397">
                <a:moveTo>
                  <a:pt x="0" y="0"/>
                </a:moveTo>
                <a:lnTo>
                  <a:pt x="3727356" y="0"/>
                </a:lnTo>
                <a:lnTo>
                  <a:pt x="3727356" y="2778397"/>
                </a:lnTo>
                <a:lnTo>
                  <a:pt x="0" y="27783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10" name="Freeform 10"/>
          <p:cNvSpPr/>
          <p:nvPr/>
        </p:nvSpPr>
        <p:spPr>
          <a:xfrm>
            <a:off x="9336386" y="239703"/>
            <a:ext cx="8479228" cy="5871866"/>
          </a:xfrm>
          <a:custGeom>
            <a:avLst/>
            <a:gdLst/>
            <a:ahLst/>
            <a:cxnLst/>
            <a:rect l="l" t="t" r="r" b="b"/>
            <a:pathLst>
              <a:path w="8479228" h="5871866">
                <a:moveTo>
                  <a:pt x="0" y="0"/>
                </a:moveTo>
                <a:lnTo>
                  <a:pt x="8479229" y="0"/>
                </a:lnTo>
                <a:lnTo>
                  <a:pt x="8479229" y="5871865"/>
                </a:lnTo>
                <a:lnTo>
                  <a:pt x="0" y="58718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11" name="TextBox 11"/>
          <p:cNvSpPr txBox="1"/>
          <p:nvPr/>
        </p:nvSpPr>
        <p:spPr>
          <a:xfrm>
            <a:off x="667743" y="599104"/>
            <a:ext cx="8476257" cy="170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63"/>
              </a:lnSpc>
            </a:pPr>
            <a:r>
              <a:rPr lang="en-US" sz="6286" b="1" spc="-106">
                <a:solidFill>
                  <a:srgbClr val="FFFFFF"/>
                </a:solidFill>
                <a:latin typeface="Quiche Medium"/>
                <a:ea typeface="Quiche Medium"/>
                <a:cs typeface="Quiche Medium"/>
                <a:sym typeface="Quiche Medium"/>
              </a:rPr>
              <a:t>Modelo con información completa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67743" y="3278903"/>
            <a:ext cx="7866657" cy="19005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b="1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 </a:t>
            </a:r>
            <a:r>
              <a:rPr lang="en-US" sz="1800" b="1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tres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modelos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anteriores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no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incorporamos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todas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las variables, y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lo que se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desea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es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estudiar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fenómeno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incluiyendo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todas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las variables, es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decir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agregando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la variable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depredador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 y la variable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tamaño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G, dado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nuestro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DAG,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puede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mejorar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la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estimación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efectos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variable. Podemos extender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entonces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la idea del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Modelo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Jerárquico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incorporar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estas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variables. De </a:t>
            </a:r>
            <a:r>
              <a:rPr lang="en-US" sz="1800" b="1" u="none" strike="noStrike" dirty="0" err="1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tal</a:t>
            </a:r>
            <a:r>
              <a:rPr lang="en-US" sz="1800" b="1" u="none" strike="noStrike" dirty="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modo que: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67283" y="6416368"/>
            <a:ext cx="8244571" cy="2641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82"/>
              </a:lnSpc>
            </a:pPr>
            <a:r>
              <a:rPr lang="en-US" sz="1631" b="1" spc="-3">
                <a:solidFill>
                  <a:srgbClr val="FFFFFF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Al inclui</a:t>
            </a:r>
            <a:r>
              <a:rPr lang="en-US" sz="1631" b="1" u="none" spc="-3">
                <a:solidFill>
                  <a:srgbClr val="FFFFFF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r las variables de presencia de depredadores y tamaño, el Modelo Completo redistribuye parte de la variabilidad extrema hacia efectos sistemáticos: las predicciones de supervivencia caen en los tanques con depredadores y suben en los tanques sin ellos, tal como cabe esperar desde el punto de vista biológico.</a:t>
            </a:r>
          </a:p>
          <a:p>
            <a:pPr marL="0" lvl="0" indent="0" algn="l">
              <a:lnSpc>
                <a:spcPts val="2382"/>
              </a:lnSpc>
            </a:pPr>
            <a:r>
              <a:rPr lang="en-US" sz="1631" b="1" u="none" spc="-3">
                <a:solidFill>
                  <a:srgbClr val="FFFFFF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Esa mayor separación aparente en la zona de altas tasas de supervivencia, no indica un error, sino que el modelo está capturando la variación mediante las covariables y suavizando (regularizando) los valores extremos.</a:t>
            </a:r>
          </a:p>
          <a:p>
            <a:pPr marL="0" lvl="0" indent="0" algn="l">
              <a:lnSpc>
                <a:spcPts val="2382"/>
              </a:lnSpc>
            </a:pPr>
            <a:endParaRPr lang="en-US" sz="1631" b="1" u="none" spc="-3">
              <a:solidFill>
                <a:srgbClr val="FFFFFF"/>
              </a:solidFill>
              <a:latin typeface="Montserrat Semi-Bold"/>
              <a:ea typeface="Montserrat Semi-Bold"/>
              <a:cs typeface="Montserrat Semi-Bold"/>
              <a:sym typeface="Montserrat Semi-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981</Words>
  <Application>Microsoft Macintosh PowerPoint</Application>
  <PresentationFormat>Personalizado</PresentationFormat>
  <Paragraphs>77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3" baseType="lpstr">
      <vt:lpstr>Arial</vt:lpstr>
      <vt:lpstr>Cooper BT Medium</vt:lpstr>
      <vt:lpstr>Montserrat Bold</vt:lpstr>
      <vt:lpstr>Inter Bold</vt:lpstr>
      <vt:lpstr>Calibri</vt:lpstr>
      <vt:lpstr>Montserrat Medium</vt:lpstr>
      <vt:lpstr>Inter</vt:lpstr>
      <vt:lpstr>Quiche</vt:lpstr>
      <vt:lpstr>Quiche Medium</vt:lpstr>
      <vt:lpstr>Quiche Bold</vt:lpstr>
      <vt:lpstr>Montserrat Semi-Bold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Presentado por Emma Serra</dc:title>
  <cp:lastModifiedBy>Perez Arellano, Yuneri</cp:lastModifiedBy>
  <cp:revision>2</cp:revision>
  <dcterms:created xsi:type="dcterms:W3CDTF">2006-08-16T00:00:00Z</dcterms:created>
  <dcterms:modified xsi:type="dcterms:W3CDTF">2025-05-21T03:57:51Z</dcterms:modified>
  <dc:identifier>DAGoCbi5qGE</dc:identifier>
</cp:coreProperties>
</file>

<file path=docProps/thumbnail.jpeg>
</file>